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DAB605-9D66-4C13-A903-332F0D38991B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569BA-D396-47B8-B217-963F29C9C41B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C5CC1D-B694-483A-BFEA-2693A1161FC8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3A3A5-429E-497C-BACB-87EE46F00077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E76147-19E3-4DB7-80A0-62A557CEAEAA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F313D-6D2A-4EAB-A843-719B2D673A28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DE5D4F-2AE6-4C9F-9909-2A63FB43F3E3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0DE05-540A-411F-8029-F964A279318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36083F-A159-49D8-9A03-4D73A6B6A990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43070-7328-4CF9-885E-ACAE86C88C0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21FFF5-4E01-45F7-9AFD-C7F76E520321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C4AAB-7BA8-457D-A53F-6DBA639A999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8272BB-AE86-4D31-A103-BDD5301E6A3B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DD5C2-E384-4113-9E72-D7BD93D38429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315C0-F3DF-4D14-809E-D947CD4663E4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C2FB5-BA2B-4829-B67C-4108E9E669EB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235129-4DB6-414B-AA8F-C6731EF115D5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924B6-BEF2-4E32-8F14-CF5170167911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D5646A-69FF-47CF-9401-0B8DE02E4B02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AEC28-8378-48B3-A397-EDFD92BAF2A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824B05-AE96-4350-9029-05BBBD67235B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57284-EBCB-4DAB-A20A-19E13052002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03436DA-6001-48BF-A5AB-219E9B2E5DA9}" type="datetimeFigureOut">
              <a:rPr lang="ro-RO"/>
              <a:pPr/>
              <a:t>18.06.2015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AA13C2D-27CF-4CF8-9026-709EC4AA632A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1400" b="1" smtClean="0">
                <a:latin typeface="Arial" charset="0"/>
              </a:rPr>
              <a:t>IMAGINEA DE SINE ŞI DE ALTUL: ROLUL LOR ÎN DINAMICA PERSONALITĂŢII</a:t>
            </a:r>
            <a:r>
              <a:rPr lang="en-US" sz="1400" b="1" smtClean="0">
                <a:latin typeface="Arial" charset="0"/>
              </a:rPr>
              <a:t> </a:t>
            </a:r>
            <a:endParaRPr lang="ro-RO" sz="1400" b="1" smtClean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>
            <a:normAutofit/>
          </a:bodyPr>
          <a:lstStyle/>
          <a:p>
            <a:r>
              <a:rPr lang="en-US" sz="1000" smtClean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de Psihologie, clasa a X-a, 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coordonator Mielu Zlate</a:t>
            </a:r>
            <a:r>
              <a:rPr lang="it-IT" sz="1000" smtClean="0">
                <a:solidFill>
                  <a:schemeClr val="tx1"/>
                </a:solidFill>
                <a:latin typeface="Arial" charset="0"/>
              </a:rPr>
              <a:t>)</a:t>
            </a:r>
            <a:r>
              <a:rPr lang="en-US" sz="1000" smtClean="0">
                <a:solidFill>
                  <a:schemeClr val="tx1"/>
                </a:solidFill>
                <a:latin typeface="Arial" charset="0"/>
              </a:rPr>
              <a:t> </a:t>
            </a:r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461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naţional 2015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8312" y="908721"/>
            <a:ext cx="5831880" cy="5760368"/>
          </a:xfrm>
        </p:spPr>
        <p:txBody>
          <a:bodyPr>
            <a:normAutofit/>
          </a:bodyPr>
          <a:lstStyle/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Am văzut că viaţa psihică umană înţeleasă ca sistem se caracterizează prin capacitatea de a întreţine relaţii informaţionale atât cu lumea, cât şi cu sine şi, astfel, îşi dezvoltă în interacţiune permanentă o conştiinţă a lumii şi o conştiinţă de sine. Aceasta din urmă se focalizează pe Eu şi pe manifestările sale.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În strânsă interdependenţă cu dezvoltarea şi funcţionarea sistemului psihic uman şi a nucleului său stabil – personalitatea, se dezvoltă şi Eul. Eul este nucleul integrativ, de coordonare şi autoreglare a personalităţii.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Eul îndeplineşte funcţii de integrare şi coordonare nu numai în planul relaţiilor cu ambianţa, ci şi în raport cu sine. </a:t>
            </a:r>
            <a:endParaRPr lang="en-US" sz="1200" dirty="0" smtClean="0">
              <a:latin typeface="Arial" charset="0"/>
            </a:endParaRP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latin typeface="Arial" charset="0"/>
              </a:rPr>
              <a:t>Aceste funcţii ale Eului se dezvoltă treptat. În jurul a doi ani şi jumătate, trei ani se achiziţionează o adevărată experienţă a afirmării Eului în înfruntarea cu cerinţele adultului şi în modelarea răspunsurilor copilului</a:t>
            </a:r>
            <a:r>
              <a:rPr lang="ro-RO" sz="1200" smtClean="0">
                <a:latin typeface="Arial" charset="0"/>
              </a:rPr>
              <a:t>. </a:t>
            </a:r>
            <a:endParaRPr lang="en-US" sz="1200" dirty="0" smtClean="0">
              <a:latin typeface="Arial" charset="0"/>
            </a:endParaRPr>
          </a:p>
        </p:txBody>
      </p:sp>
      <p:sp>
        <p:nvSpPr>
          <p:cNvPr id="3080" name="Rectangle 1"/>
          <p:cNvSpPr>
            <a:spLocks noChangeArrowheads="1"/>
          </p:cNvSpPr>
          <p:nvPr/>
        </p:nvSpPr>
        <p:spPr bwMode="auto">
          <a:xfrm>
            <a:off x="179388" y="404813"/>
            <a:ext cx="8461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naţional 2015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>
              <a:ea typeface="Calibri" pitchFamily="34" charset="0"/>
            </a:endParaRPr>
          </a:p>
        </p:txBody>
      </p:sp>
      <p:pic>
        <p:nvPicPr>
          <p:cNvPr id="3081" name="Picture 9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6229" y="1628800"/>
            <a:ext cx="2581275" cy="25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>
            <a:normAutofit/>
          </a:bodyPr>
          <a:lstStyle/>
          <a:p>
            <a:pPr marL="609600" indent="-609600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Eul fizic se referă la particularităţi cum ar fi: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tipul somatic;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relaţia dintre statură şi greutate;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culoarea părului şi a ochilor;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particularităţi fizionomice</a:t>
            </a:r>
            <a:r>
              <a:rPr lang="en-GB" sz="1200" smtClean="0">
                <a:latin typeface="Arial" charset="0"/>
              </a:rPr>
              <a:t>,</a:t>
            </a:r>
            <a:r>
              <a:rPr lang="ro-RO" sz="1200" smtClean="0">
                <a:latin typeface="Arial" charset="0"/>
              </a:rPr>
              <a:t> etc.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Eul spiritual se referă la</a:t>
            </a:r>
            <a:r>
              <a:rPr lang="en-GB" sz="1200" smtClean="0">
                <a:latin typeface="Arial" charset="0"/>
              </a:rPr>
              <a:t>:</a:t>
            </a:r>
            <a:endParaRPr lang="ro-RO" sz="1200" smtClean="0">
              <a:latin typeface="Arial" charset="0"/>
            </a:endParaRP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valori, dorinţe, aspiraţii;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însuşiri caracteriale şi temperamentale;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aptitudini şi talente;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atitudini şi concepţii.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Eul social cuprinde acele calităţi care se dezvoltă în contextul relaţiilor şi activităţilor cu alţii, cum ar fi</a:t>
            </a:r>
            <a:r>
              <a:rPr lang="en-GB" sz="1200" smtClean="0">
                <a:latin typeface="Arial" charset="0"/>
              </a:rPr>
              <a:t>:</a:t>
            </a:r>
            <a:endParaRPr lang="ro-RO" sz="1200" smtClean="0">
              <a:latin typeface="Arial" charset="0"/>
            </a:endParaRP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locul ocupat în grupul clasei sau în cel al prietenilor;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reputaţia şi preţuirea celorlalţi;</a:t>
            </a:r>
          </a:p>
          <a:p>
            <a:pPr marL="1371600" lvl="2" indent="-514350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asumarea şi realizarea statutului şi rolurilor etc.</a:t>
            </a:r>
          </a:p>
        </p:txBody>
      </p:sp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179388" y="404813"/>
            <a:ext cx="8461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naţional 2015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324</Words>
  <Application>Microsoft Office PowerPoint</Application>
  <PresentationFormat>Expunere pe ecran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IMAGINEA DE SINE ŞI DE ALTUL: ROLUL LOR ÎN DINAMICA PERSONALITĂŢII </vt:lpstr>
      <vt:lpstr>Prezentare PowerPoint</vt:lpstr>
      <vt:lpstr>Prezentare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BAC09_s1_010609</dc:creator>
  <cp:lastModifiedBy>Informatica</cp:lastModifiedBy>
  <cp:revision>23</cp:revision>
  <dcterms:created xsi:type="dcterms:W3CDTF">2010-01-11T15:51:42Z</dcterms:created>
  <dcterms:modified xsi:type="dcterms:W3CDTF">2015-06-18T06:23:28Z</dcterms:modified>
</cp:coreProperties>
</file>